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ACF323-1EDB-4CDF-F356-F09EC7D20A57}" v="1434" dt="2020-11-13T00:45:22.696"/>
    <p1510:client id="{9F92CB95-D210-4668-90D9-925454B7EF51}" v="28" dt="2020-11-27T09:18:48.2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3" d="100"/>
          <a:sy n="73" d="100"/>
        </p:scale>
        <p:origin x="41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vonne Kelly" userId="S::ykelly@kerryfe.ie::70039595-b443-4963-981b-e32fd35958d7" providerId="AD" clId="Web-{9F92CB95-D210-4668-90D9-925454B7EF51}"/>
    <pc:docChg chg="modSld">
      <pc:chgData name="Yvonne Kelly" userId="S::ykelly@kerryfe.ie::70039595-b443-4963-981b-e32fd35958d7" providerId="AD" clId="Web-{9F92CB95-D210-4668-90D9-925454B7EF51}" dt="2020-11-27T09:18:48.232" v="27" actId="20577"/>
      <pc:docMkLst>
        <pc:docMk/>
      </pc:docMkLst>
      <pc:sldChg chg="modSp">
        <pc:chgData name="Yvonne Kelly" userId="S::ykelly@kerryfe.ie::70039595-b443-4963-981b-e32fd35958d7" providerId="AD" clId="Web-{9F92CB95-D210-4668-90D9-925454B7EF51}" dt="2020-11-27T09:18:48.232" v="26" actId="20577"/>
        <pc:sldMkLst>
          <pc:docMk/>
          <pc:sldMk cId="109857222" sldId="256"/>
        </pc:sldMkLst>
        <pc:spChg chg="mod">
          <ac:chgData name="Yvonne Kelly" userId="S::ykelly@kerryfe.ie::70039595-b443-4963-981b-e32fd35958d7" providerId="AD" clId="Web-{9F92CB95-D210-4668-90D9-925454B7EF51}" dt="2020-11-27T09:18:48.232" v="26" actId="20577"/>
          <ac:spMkLst>
            <pc:docMk/>
            <pc:sldMk cId="109857222" sldId="256"/>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11/27/2020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hyperlink" Target="https://president.ie/en/media-library/news-releases/president-higgins-signs-commission-of-investigation-mother-and-baby-homes-and-certain-related-matters-records-and-another-matter-bill-202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gdpr.e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c.europa.eu/info/aid-development-cooperation-fundamental-rights/your-rights-eu_en" TargetMode="External"/><Relationship Id="rId2" Type="http://schemas.openxmlformats.org/officeDocument/2006/relationships/hyperlink" Target="https://www.dataprotection.ie/en/individual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5434194B-EB56-4062-98C6-CB72F287E3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0022124"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31">
            <a:extLst>
              <a:ext uri="{FF2B5EF4-FFF2-40B4-BE49-F238E27FC236}">
                <a16:creationId xmlns:a16="http://schemas.microsoft.com/office/drawing/2014/main" id="{B3746DB1-35A8-422F-9955-4F8E75DBB077}"/>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Subtitle 6">
            <a:extLst>
              <a:ext uri="{FF2B5EF4-FFF2-40B4-BE49-F238E27FC236}">
                <a16:creationId xmlns:a16="http://schemas.microsoft.com/office/drawing/2014/main" id="{8AF486D3-EEE0-4D8F-8634-5F97C1FF84B4}"/>
              </a:ext>
            </a:extLst>
          </p:cNvPr>
          <p:cNvSpPr>
            <a:spLocks noGrp="1"/>
          </p:cNvSpPr>
          <p:nvPr>
            <p:ph type="subTitle" idx="1"/>
          </p:nvPr>
        </p:nvSpPr>
        <p:spPr>
          <a:xfrm>
            <a:off x="5445676" y="3753492"/>
            <a:ext cx="5946202" cy="838831"/>
          </a:xfrm>
        </p:spPr>
        <p:txBody>
          <a:bodyPr anchor="b">
            <a:normAutofit/>
          </a:bodyPr>
          <a:lstStyle/>
          <a:p>
            <a:pPr algn="r"/>
            <a:endParaRPr lang="en-US" sz="1800">
              <a:solidFill>
                <a:srgbClr val="000000"/>
              </a:solidFill>
              <a:cs typeface="Calibri"/>
            </a:endParaRPr>
          </a:p>
          <a:p>
            <a:pPr algn="r"/>
            <a:endParaRPr lang="en-US" sz="1800">
              <a:solidFill>
                <a:srgbClr val="000000"/>
              </a:solidFill>
              <a:cs typeface="Calibri"/>
            </a:endParaRPr>
          </a:p>
        </p:txBody>
      </p:sp>
      <p:sp>
        <p:nvSpPr>
          <p:cNvPr id="2" name="Title 1"/>
          <p:cNvSpPr>
            <a:spLocks noGrp="1"/>
          </p:cNvSpPr>
          <p:nvPr>
            <p:ph type="ctrTitle"/>
          </p:nvPr>
        </p:nvSpPr>
        <p:spPr>
          <a:xfrm>
            <a:off x="5445299" y="3753493"/>
            <a:ext cx="5946579" cy="2647308"/>
          </a:xfrm>
        </p:spPr>
        <p:txBody>
          <a:bodyPr anchor="t">
            <a:normAutofit fontScale="90000"/>
          </a:bodyPr>
          <a:lstStyle/>
          <a:p>
            <a:pPr algn="r"/>
            <a:r>
              <a:rPr lang="en-US" sz="4000" b="1" dirty="0">
                <a:solidFill>
                  <a:srgbClr val="000000"/>
                </a:solidFill>
                <a:cs typeface="Calibri Light"/>
              </a:rPr>
              <a:t>When EU v. Irish Law clashes </a:t>
            </a:r>
            <a:r>
              <a:rPr lang="en-US" sz="4000" b="1" dirty="0" smtClean="0">
                <a:solidFill>
                  <a:srgbClr val="000000"/>
                </a:solidFill>
                <a:cs typeface="Calibri Light"/>
              </a:rPr>
              <a:t/>
            </a:r>
            <a:br>
              <a:rPr lang="en-US" sz="4000" b="1" dirty="0" smtClean="0">
                <a:solidFill>
                  <a:srgbClr val="000000"/>
                </a:solidFill>
                <a:cs typeface="Calibri Light"/>
              </a:rPr>
            </a:br>
            <a:r>
              <a:rPr lang="en-US" sz="4000" b="1" dirty="0" smtClean="0">
                <a:solidFill>
                  <a:srgbClr val="000000"/>
                </a:solidFill>
                <a:cs typeface="Calibri Light"/>
              </a:rPr>
              <a:t>Business Law </a:t>
            </a:r>
            <a:r>
              <a:rPr lang="en-US" sz="4000" b="1" dirty="0">
                <a:solidFill>
                  <a:srgbClr val="000000"/>
                </a:solidFill>
                <a:cs typeface="Calibri Light"/>
              </a:rPr>
              <a:t/>
            </a:r>
            <a:br>
              <a:rPr lang="en-US" sz="4000" b="1" dirty="0">
                <a:solidFill>
                  <a:srgbClr val="000000"/>
                </a:solidFill>
                <a:cs typeface="Calibri Light"/>
              </a:rPr>
            </a:br>
            <a:r>
              <a:rPr lang="en-US" sz="2400" b="1" dirty="0" smtClean="0">
                <a:ea typeface="+mj-lt"/>
                <a:cs typeface="+mj-lt"/>
              </a:rPr>
              <a:t>Business Studies - </a:t>
            </a:r>
            <a:r>
              <a:rPr lang="en-US" sz="2400" b="1" dirty="0">
                <a:ea typeface="+mj-lt"/>
                <a:cs typeface="+mj-lt"/>
              </a:rPr>
              <a:t>2020-2021</a:t>
            </a:r>
            <a:r>
              <a:rPr lang="en-US" sz="2400" b="1" dirty="0">
                <a:cs typeface="Calibri Light"/>
              </a:rPr>
              <a:t/>
            </a:r>
            <a:br>
              <a:rPr lang="en-US" sz="2400" b="1" dirty="0">
                <a:cs typeface="Calibri Light"/>
              </a:rPr>
            </a:br>
            <a:r>
              <a:rPr lang="en-US" sz="2400" b="1" dirty="0">
                <a:ea typeface="+mj-lt"/>
                <a:cs typeface="+mj-lt"/>
              </a:rPr>
              <a:t>Yvonne Kelly</a:t>
            </a:r>
            <a:r>
              <a:rPr lang="en-US" sz="2400" b="1" dirty="0">
                <a:cs typeface="Calibri Light"/>
              </a:rPr>
              <a:t/>
            </a:r>
            <a:br>
              <a:rPr lang="en-US" sz="2400" b="1" dirty="0">
                <a:cs typeface="Calibri Light"/>
              </a:rPr>
            </a:br>
            <a:r>
              <a:rPr lang="en-US" sz="4000" b="1" dirty="0">
                <a:solidFill>
                  <a:srgbClr val="000000"/>
                </a:solidFill>
                <a:cs typeface="Calibri Light"/>
              </a:rPr>
              <a:t> </a:t>
            </a:r>
          </a:p>
        </p:txBody>
      </p:sp>
      <p:sp>
        <p:nvSpPr>
          <p:cNvPr id="34" name="Freeform 57">
            <a:extLst>
              <a:ext uri="{FF2B5EF4-FFF2-40B4-BE49-F238E27FC236}">
                <a16:creationId xmlns:a16="http://schemas.microsoft.com/office/drawing/2014/main" id="{B817D9AD-5E85-4E85-AC3E-43E24FA91A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580219"/>
            <a:ext cx="4383459" cy="5287256"/>
          </a:xfrm>
          <a:custGeom>
            <a:avLst/>
            <a:gdLst>
              <a:gd name="connsiteX0" fmla="*/ 1504462 w 4383459"/>
              <a:gd name="connsiteY0" fmla="*/ 0 h 5287256"/>
              <a:gd name="connsiteX1" fmla="*/ 4383459 w 4383459"/>
              <a:gd name="connsiteY1" fmla="*/ 2878997 h 5287256"/>
              <a:gd name="connsiteX2" fmla="*/ 3114137 w 4383459"/>
              <a:gd name="connsiteY2" fmla="*/ 5266307 h 5287256"/>
              <a:gd name="connsiteX3" fmla="*/ 3079653 w 4383459"/>
              <a:gd name="connsiteY3" fmla="*/ 5287256 h 5287256"/>
              <a:gd name="connsiteX4" fmla="*/ 0 w 4383459"/>
              <a:gd name="connsiteY4" fmla="*/ 5287256 h 5287256"/>
              <a:gd name="connsiteX5" fmla="*/ 0 w 4383459"/>
              <a:gd name="connsiteY5" fmla="*/ 427769 h 5287256"/>
              <a:gd name="connsiteX6" fmla="*/ 132161 w 4383459"/>
              <a:gd name="connsiteY6" fmla="*/ 347480 h 5287256"/>
              <a:gd name="connsiteX7" fmla="*/ 1504462 w 4383459"/>
              <a:gd name="connsiteY7" fmla="*/ 0 h 5287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3459" h="5287256">
                <a:moveTo>
                  <a:pt x="1504462" y="0"/>
                </a:moveTo>
                <a:cubicBezTo>
                  <a:pt x="3094488" y="0"/>
                  <a:pt x="4383459" y="1288971"/>
                  <a:pt x="4383459" y="2878997"/>
                </a:cubicBezTo>
                <a:cubicBezTo>
                  <a:pt x="4383459" y="3872763"/>
                  <a:pt x="3879955" y="4748930"/>
                  <a:pt x="3114137" y="5266307"/>
                </a:cubicBezTo>
                <a:lnTo>
                  <a:pt x="3079653" y="5287256"/>
                </a:lnTo>
                <a:lnTo>
                  <a:pt x="0" y="5287256"/>
                </a:lnTo>
                <a:lnTo>
                  <a:pt x="0" y="427769"/>
                </a:lnTo>
                <a:lnTo>
                  <a:pt x="132161" y="347480"/>
                </a:lnTo>
                <a:cubicBezTo>
                  <a:pt x="540096" y="125876"/>
                  <a:pt x="1007579" y="0"/>
                  <a:pt x="1504462"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35">
            <a:extLst>
              <a:ext uri="{FF2B5EF4-FFF2-40B4-BE49-F238E27FC236}">
                <a16:creationId xmlns:a16="http://schemas.microsoft.com/office/drawing/2014/main" id="{F0810290-E788-4DE3-B716-DBE58CC6A8E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2946" y="0"/>
            <a:ext cx="4185112" cy="3170097"/>
          </a:xfrm>
          <a:custGeom>
            <a:avLst/>
            <a:gdLst>
              <a:gd name="connsiteX0" fmla="*/ 301225 w 4185112"/>
              <a:gd name="connsiteY0" fmla="*/ 0 h 3170097"/>
              <a:gd name="connsiteX1" fmla="*/ 3883887 w 4185112"/>
              <a:gd name="connsiteY1" fmla="*/ 0 h 3170097"/>
              <a:gd name="connsiteX2" fmla="*/ 3932552 w 4185112"/>
              <a:gd name="connsiteY2" fmla="*/ 80105 h 3170097"/>
              <a:gd name="connsiteX3" fmla="*/ 4185112 w 4185112"/>
              <a:gd name="connsiteY3" fmla="*/ 1077541 h 3170097"/>
              <a:gd name="connsiteX4" fmla="*/ 2092556 w 4185112"/>
              <a:gd name="connsiteY4" fmla="*/ 3170097 h 3170097"/>
              <a:gd name="connsiteX5" fmla="*/ 0 w 4185112"/>
              <a:gd name="connsiteY5" fmla="*/ 1077541 h 3170097"/>
              <a:gd name="connsiteX6" fmla="*/ 252561 w 4185112"/>
              <a:gd name="connsiteY6" fmla="*/ 80105 h 3170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5112" h="3170097">
                <a:moveTo>
                  <a:pt x="301225" y="0"/>
                </a:moveTo>
                <a:lnTo>
                  <a:pt x="3883887" y="0"/>
                </a:lnTo>
                <a:lnTo>
                  <a:pt x="3932552" y="80105"/>
                </a:lnTo>
                <a:cubicBezTo>
                  <a:pt x="4093621" y="376606"/>
                  <a:pt x="4185112" y="716389"/>
                  <a:pt x="4185112" y="1077541"/>
                </a:cubicBezTo>
                <a:cubicBezTo>
                  <a:pt x="4185112" y="2233228"/>
                  <a:pt x="3248243" y="3170097"/>
                  <a:pt x="2092556" y="3170097"/>
                </a:cubicBezTo>
                <a:cubicBezTo>
                  <a:pt x="936869" y="3170097"/>
                  <a:pt x="0" y="2233228"/>
                  <a:pt x="0" y="1077541"/>
                </a:cubicBezTo>
                <a:cubicBezTo>
                  <a:pt x="0" y="716389"/>
                  <a:pt x="91491" y="376606"/>
                  <a:pt x="252561" y="80105"/>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4" descr="A picture containing text&#10;&#10;Description automatically generated">
            <a:extLst>
              <a:ext uri="{FF2B5EF4-FFF2-40B4-BE49-F238E27FC236}">
                <a16:creationId xmlns:a16="http://schemas.microsoft.com/office/drawing/2014/main" id="{6970B278-624E-47A3-B2B7-CF94834907AF}"/>
              </a:ext>
            </a:extLst>
          </p:cNvPr>
          <p:cNvPicPr>
            <a:picLocks noChangeAspect="1"/>
          </p:cNvPicPr>
          <p:nvPr/>
        </p:nvPicPr>
        <p:blipFill>
          <a:blip r:embed="rId3"/>
          <a:stretch>
            <a:fillRect/>
          </a:stretch>
        </p:blipFill>
        <p:spPr>
          <a:xfrm>
            <a:off x="5418595" y="711180"/>
            <a:ext cx="2754249" cy="1101699"/>
          </a:xfrm>
          <a:prstGeom prst="rect">
            <a:avLst/>
          </a:prstGeom>
        </p:spPr>
      </p:pic>
      <p:pic>
        <p:nvPicPr>
          <p:cNvPr id="5" name="Picture 5" descr="A picture containing table, indoor, sitting, blue&#10;&#10;Description automatically generated">
            <a:extLst>
              <a:ext uri="{FF2B5EF4-FFF2-40B4-BE49-F238E27FC236}">
                <a16:creationId xmlns:a16="http://schemas.microsoft.com/office/drawing/2014/main" id="{CC6D5335-F7EE-49B1-A19F-BA627913F105}"/>
              </a:ext>
            </a:extLst>
          </p:cNvPr>
          <p:cNvPicPr>
            <a:picLocks noChangeAspect="1"/>
          </p:cNvPicPr>
          <p:nvPr/>
        </p:nvPicPr>
        <p:blipFill>
          <a:blip r:embed="rId4"/>
          <a:stretch>
            <a:fillRect/>
          </a:stretch>
        </p:blipFill>
        <p:spPr>
          <a:xfrm>
            <a:off x="323181" y="3293775"/>
            <a:ext cx="3163437" cy="2253948"/>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4CC6D4-8E3D-406E-AFA4-52EBBA0EFE0F}"/>
              </a:ext>
            </a:extLst>
          </p:cNvPr>
          <p:cNvSpPr>
            <a:spLocks noGrp="1"/>
          </p:cNvSpPr>
          <p:nvPr>
            <p:ph type="title"/>
          </p:nvPr>
        </p:nvSpPr>
        <p:spPr>
          <a:xfrm>
            <a:off x="686834" y="1153572"/>
            <a:ext cx="3200400" cy="4461163"/>
          </a:xfrm>
        </p:spPr>
        <p:txBody>
          <a:bodyPr>
            <a:normAutofit/>
          </a:bodyPr>
          <a:lstStyle/>
          <a:p>
            <a:r>
              <a:rPr lang="en-US" dirty="0">
                <a:solidFill>
                  <a:srgbClr val="FFFFFF"/>
                </a:solidFill>
                <a:cs typeface="Calibri Light"/>
              </a:rPr>
              <a:t>What happens when EU v. Irish Law clash? </a:t>
            </a:r>
            <a:br>
              <a:rPr lang="en-US" dirty="0">
                <a:solidFill>
                  <a:srgbClr val="FFFFFF"/>
                </a:solidFill>
                <a:cs typeface="Calibri Light"/>
              </a:rPr>
            </a:br>
            <a:r>
              <a:rPr lang="en-US" dirty="0">
                <a:solidFill>
                  <a:srgbClr val="FFFFFF"/>
                </a:solidFill>
                <a:cs typeface="Calibri Light"/>
              </a:rPr>
              <a:t>CASE-STUDY</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96FF5AB-C7DE-46BA-A8D0-2976EF76E997}"/>
              </a:ext>
            </a:extLst>
          </p:cNvPr>
          <p:cNvSpPr>
            <a:spLocks noGrp="1"/>
          </p:cNvSpPr>
          <p:nvPr>
            <p:ph idx="1"/>
          </p:nvPr>
        </p:nvSpPr>
        <p:spPr>
          <a:xfrm>
            <a:off x="4447308" y="591344"/>
            <a:ext cx="6906491" cy="5585619"/>
          </a:xfrm>
        </p:spPr>
        <p:txBody>
          <a:bodyPr vert="horz" lIns="91440" tIns="45720" rIns="91440" bIns="45720" rtlCol="0" anchor="ctr">
            <a:normAutofit fontScale="85000" lnSpcReduction="20000"/>
          </a:bodyPr>
          <a:lstStyle/>
          <a:p>
            <a:r>
              <a:rPr lang="en-US" sz="2000" b="1" dirty="0">
                <a:ea typeface="+mn-lt"/>
                <a:cs typeface="+mn-lt"/>
              </a:rPr>
              <a:t>Irish President Michael D Higgins has signed a Mother and Baby Homes Bill into law after "careful consideration".</a:t>
            </a:r>
            <a:endParaRPr lang="en-US" sz="2000" dirty="0">
              <a:cs typeface="Calibri" panose="020F0502020204030204"/>
            </a:endParaRPr>
          </a:p>
          <a:p>
            <a:r>
              <a:rPr lang="en-US" sz="2000" dirty="0">
                <a:ea typeface="+mn-lt"/>
                <a:cs typeface="+mn-lt"/>
              </a:rPr>
              <a:t>The government won a </a:t>
            </a:r>
            <a:r>
              <a:rPr lang="en-US" sz="2000" dirty="0" err="1">
                <a:ea typeface="+mn-lt"/>
                <a:cs typeface="+mn-lt"/>
              </a:rPr>
              <a:t>Dáil</a:t>
            </a:r>
            <a:r>
              <a:rPr lang="en-US" sz="2000" dirty="0">
                <a:ea typeface="+mn-lt"/>
                <a:cs typeface="+mn-lt"/>
              </a:rPr>
              <a:t> (Irish Parliament) vote on the controversial bill by 78 votes to 67 in mid-October 2020.</a:t>
            </a:r>
            <a:endParaRPr lang="en-US" sz="2000" dirty="0"/>
          </a:p>
          <a:p>
            <a:r>
              <a:rPr lang="en-US" sz="2000" dirty="0">
                <a:ea typeface="+mn-lt"/>
                <a:cs typeface="+mn-lt"/>
              </a:rPr>
              <a:t>A presidential statement said concerns raised in the discussion of the bill were </a:t>
            </a:r>
            <a:r>
              <a:rPr lang="en-US" sz="2000" dirty="0">
                <a:ea typeface="+mn-lt"/>
                <a:cs typeface="+mn-lt"/>
                <a:hlinkClick r:id="rId2"/>
              </a:rPr>
              <a:t>"serious and must be addressed".</a:t>
            </a:r>
            <a:endParaRPr lang="en-US" sz="2000" dirty="0"/>
          </a:p>
          <a:p>
            <a:r>
              <a:rPr lang="en-US" sz="2000" dirty="0">
                <a:ea typeface="+mn-lt"/>
                <a:cs typeface="+mn-lt"/>
              </a:rPr>
              <a:t>The legislation relates to records gathered by the Mother and Baby Homes Commission.</a:t>
            </a:r>
            <a:endParaRPr lang="en-US" sz="2000" dirty="0"/>
          </a:p>
          <a:p>
            <a:r>
              <a:rPr lang="en-US" sz="2000" dirty="0">
                <a:ea typeface="+mn-lt"/>
                <a:cs typeface="+mn-lt"/>
              </a:rPr>
              <a:t>The Mother and Baby Homes Commission, which is due to issue its final report on Friday, was set up under the 2004 Commission of Investigations Act, which says that records must be kept under wraps for 30 years.</a:t>
            </a:r>
          </a:p>
          <a:p>
            <a:r>
              <a:rPr lang="en-US" sz="2000" dirty="0">
                <a:ea typeface="+mn-lt"/>
                <a:cs typeface="+mn-lt"/>
              </a:rPr>
              <a:t>Part of the thinking behind this 2004 Act was to cut costs and allow those giving evidence to a commission to do so without challenge and without legal representation.</a:t>
            </a:r>
            <a:endParaRPr lang="en-US" dirty="0"/>
          </a:p>
          <a:p>
            <a:r>
              <a:rPr lang="en-US" sz="2000" dirty="0">
                <a:ea typeface="+mn-lt"/>
                <a:cs typeface="+mn-lt"/>
              </a:rPr>
              <a:t>The evidence given to the Commission was often in private and in confidence and was simply listened to. </a:t>
            </a:r>
            <a:endParaRPr lang="en-US" sz="2000" dirty="0">
              <a:cs typeface="Calibri"/>
            </a:endParaRPr>
          </a:p>
          <a:p>
            <a:r>
              <a:rPr lang="en-US" sz="2000" dirty="0">
                <a:ea typeface="+mn-lt"/>
                <a:cs typeface="+mn-lt"/>
              </a:rPr>
              <a:t>A database of 60,000 records is to be transferred to the child and family agency </a:t>
            </a:r>
            <a:r>
              <a:rPr lang="en-US" sz="2000" dirty="0" err="1">
                <a:ea typeface="+mn-lt"/>
                <a:cs typeface="+mn-lt"/>
              </a:rPr>
              <a:t>Tusla</a:t>
            </a:r>
            <a:r>
              <a:rPr lang="en-US" sz="2000" dirty="0">
                <a:ea typeface="+mn-lt"/>
                <a:cs typeface="+mn-lt"/>
              </a:rPr>
              <a:t>, while the remaining records will be sealed for 30 years.</a:t>
            </a:r>
            <a:endParaRPr lang="en-US" sz="2000">
              <a:cs typeface="Calibri"/>
            </a:endParaRPr>
          </a:p>
          <a:p>
            <a:r>
              <a:rPr lang="en-US" sz="2000" dirty="0">
                <a:ea typeface="+mn-lt"/>
                <a:cs typeface="+mn-lt"/>
              </a:rPr>
              <a:t>Campaigners on behalf of the mothers and their children have expressed fears they will not be able to access their records if they are sealed.</a:t>
            </a:r>
          </a:p>
          <a:p>
            <a:r>
              <a:rPr lang="en-US" sz="2000" dirty="0">
                <a:cs typeface="Calibri"/>
              </a:rPr>
              <a:t>An online petition generated nearly 200,000 signatures in the days after the Bill was signed into Law by the President.</a:t>
            </a:r>
          </a:p>
        </p:txBody>
      </p:sp>
    </p:spTree>
    <p:extLst>
      <p:ext uri="{BB962C8B-B14F-4D97-AF65-F5344CB8AC3E}">
        <p14:creationId xmlns:p14="http://schemas.microsoft.com/office/powerpoint/2010/main" val="1705289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10A97A0-82AE-49DB-BE67-14F3E51416B9}"/>
              </a:ext>
            </a:extLst>
          </p:cNvPr>
          <p:cNvSpPr>
            <a:spLocks noGrp="1"/>
          </p:cNvSpPr>
          <p:nvPr>
            <p:ph type="title"/>
          </p:nvPr>
        </p:nvSpPr>
        <p:spPr>
          <a:xfrm>
            <a:off x="838200" y="365125"/>
            <a:ext cx="10515600" cy="1325563"/>
          </a:xfrm>
        </p:spPr>
        <p:txBody>
          <a:bodyPr>
            <a:normAutofit/>
          </a:bodyPr>
          <a:lstStyle/>
          <a:p>
            <a:r>
              <a:rPr lang="en-US" dirty="0">
                <a:cs typeface="Calibri Light"/>
              </a:rPr>
              <a:t>The 2004 Act v. GDPR</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C2772F9-E859-4B2F-AC4F-AD07E87D6335}"/>
              </a:ext>
            </a:extLst>
          </p:cNvPr>
          <p:cNvSpPr>
            <a:spLocks noGrp="1"/>
          </p:cNvSpPr>
          <p:nvPr>
            <p:ph idx="1"/>
          </p:nvPr>
        </p:nvSpPr>
        <p:spPr>
          <a:xfrm>
            <a:off x="838200" y="1825625"/>
            <a:ext cx="10515600" cy="4351338"/>
          </a:xfrm>
        </p:spPr>
        <p:txBody>
          <a:bodyPr vert="horz" lIns="91440" tIns="45720" rIns="91440" bIns="45720" rtlCol="0" anchor="t">
            <a:normAutofit fontScale="85000" lnSpcReduction="20000"/>
          </a:bodyPr>
          <a:lstStyle/>
          <a:p>
            <a:pPr marL="0" indent="0">
              <a:buNone/>
            </a:pPr>
            <a:r>
              <a:rPr lang="en-US" dirty="0">
                <a:ea typeface="+mn-lt"/>
                <a:cs typeface="+mn-lt"/>
              </a:rPr>
              <a:t>Minister for Children Roderic O’Gorman said in the Dail: </a:t>
            </a:r>
            <a:r>
              <a:rPr lang="en-US" i="1" dirty="0">
                <a:ea typeface="+mn-lt"/>
                <a:cs typeface="+mn-lt"/>
              </a:rPr>
              <a:t>“The legal advice received by the Department is that the GDPR right to access personal data (Article 15) is expressly prohibited by section 39 of the Commissions of Investigations Act 2004.”</a:t>
            </a:r>
            <a:endParaRPr lang="en-US" i="1">
              <a:cs typeface="Calibri" panose="020F0502020204030204"/>
            </a:endParaRPr>
          </a:p>
          <a:p>
            <a:pPr marL="0" indent="0">
              <a:buNone/>
            </a:pPr>
            <a:r>
              <a:rPr lang="en-US" dirty="0">
                <a:ea typeface="+mn-lt"/>
                <a:cs typeface="+mn-lt"/>
              </a:rPr>
              <a:t>O’Gorman and the AG asserted that the Government is legally obliged to seal the database complied by the Commission for 30 years under the 2004 Act, which would mean that survivors and families would not have access to their own data for 30 years.</a:t>
            </a:r>
            <a:endParaRPr lang="en-US" dirty="0">
              <a:cs typeface="Calibri"/>
            </a:endParaRPr>
          </a:p>
          <a:p>
            <a:pPr marL="0" indent="0">
              <a:buNone/>
            </a:pPr>
            <a:r>
              <a:rPr lang="en-US" dirty="0">
                <a:ea typeface="+mn-lt"/>
                <a:cs typeface="+mn-lt"/>
              </a:rPr>
              <a:t>However, the Data Protection Commissioner disagrees with the view put forward by the Department regarding the 2004 Act how GDPR applies to it.</a:t>
            </a:r>
            <a:endParaRPr lang="en-US" dirty="0">
              <a:cs typeface="Calibri" panose="020F0502020204030204"/>
            </a:endParaRPr>
          </a:p>
          <a:p>
            <a:pPr marL="0" indent="0">
              <a:buNone/>
            </a:pPr>
            <a:r>
              <a:rPr lang="en-US" dirty="0">
                <a:ea typeface="+mn-lt"/>
                <a:cs typeface="+mn-lt"/>
              </a:rPr>
              <a:t>The DPC said that the GDPR law introduced in 2018 </a:t>
            </a:r>
            <a:r>
              <a:rPr lang="en-US" i="1" dirty="0">
                <a:ea typeface="+mn-lt"/>
                <a:cs typeface="+mn-lt"/>
              </a:rPr>
              <a:t>“explicitly amended”</a:t>
            </a:r>
            <a:r>
              <a:rPr lang="en-US" dirty="0">
                <a:ea typeface="+mn-lt"/>
                <a:cs typeface="+mn-lt"/>
              </a:rPr>
              <a:t> the 2004 Commissions of Investigation Act so that </a:t>
            </a:r>
            <a:r>
              <a:rPr lang="en-US" i="1" dirty="0">
                <a:ea typeface="+mn-lt"/>
                <a:cs typeface="+mn-lt"/>
              </a:rPr>
              <a:t>“any restriction on the right to access personal data processed by the Commission can only be implemented ‘to the extent necessary and proportionate to safeguard the effective operation of commissions and the future cooperation of witnesses’”</a:t>
            </a:r>
            <a:r>
              <a:rPr lang="en-US" dirty="0">
                <a:ea typeface="+mn-lt"/>
                <a:cs typeface="+mn-lt"/>
              </a:rPr>
              <a:t>.</a:t>
            </a:r>
            <a:endParaRPr lang="en-US" dirty="0">
              <a:cs typeface="Calibri"/>
            </a:endParaRPr>
          </a:p>
          <a:p>
            <a:pPr marL="0" indent="0">
              <a:buNone/>
            </a:pPr>
            <a:endParaRPr lang="en-US" dirty="0">
              <a:cs typeface="Calibri"/>
            </a:endParaRPr>
          </a:p>
          <a:p>
            <a:endParaRPr lang="en-US" dirty="0">
              <a:cs typeface="Calibri"/>
            </a:endParaRPr>
          </a:p>
        </p:txBody>
      </p:sp>
    </p:spTree>
    <p:extLst>
      <p:ext uri="{BB962C8B-B14F-4D97-AF65-F5344CB8AC3E}">
        <p14:creationId xmlns:p14="http://schemas.microsoft.com/office/powerpoint/2010/main" val="3257612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DADF29-362C-45AA-B490-2D28F9253A20}"/>
              </a:ext>
            </a:extLst>
          </p:cNvPr>
          <p:cNvSpPr>
            <a:spLocks noGrp="1"/>
          </p:cNvSpPr>
          <p:nvPr>
            <p:ph type="title"/>
          </p:nvPr>
        </p:nvSpPr>
        <p:spPr>
          <a:xfrm>
            <a:off x="686834" y="1153572"/>
            <a:ext cx="3200400" cy="4461163"/>
          </a:xfrm>
        </p:spPr>
        <p:txBody>
          <a:bodyPr>
            <a:normAutofit/>
          </a:bodyPr>
          <a:lstStyle/>
          <a:p>
            <a:r>
              <a:rPr lang="en-US" dirty="0">
                <a:solidFill>
                  <a:srgbClr val="FFFFFF"/>
                </a:solidFill>
                <a:cs typeface="Calibri Light"/>
              </a:rPr>
              <a:t>What is GDPR? </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13186DF-EAB4-4663-952D-3BB94E9649F9}"/>
              </a:ext>
            </a:extLst>
          </p:cNvPr>
          <p:cNvSpPr>
            <a:spLocks noGrp="1"/>
          </p:cNvSpPr>
          <p:nvPr>
            <p:ph idx="1"/>
          </p:nvPr>
        </p:nvSpPr>
        <p:spPr>
          <a:xfrm>
            <a:off x="4447308" y="591344"/>
            <a:ext cx="6906491" cy="5585619"/>
          </a:xfrm>
        </p:spPr>
        <p:txBody>
          <a:bodyPr anchor="ctr">
            <a:normAutofit fontScale="92500" lnSpcReduction="10000"/>
          </a:bodyPr>
          <a:lstStyle/>
          <a:p>
            <a:r>
              <a:rPr lang="en-US" dirty="0">
                <a:cs typeface="Calibri"/>
              </a:rPr>
              <a:t>General Data Protection REGULATION </a:t>
            </a:r>
          </a:p>
          <a:p>
            <a:r>
              <a:rPr lang="en-US" dirty="0">
                <a:ea typeface="+mn-lt"/>
                <a:cs typeface="+mn-lt"/>
              </a:rPr>
              <a:t>The </a:t>
            </a:r>
            <a:r>
              <a:rPr lang="en-US" b="1" u="sng" dirty="0">
                <a:ea typeface="+mn-lt"/>
                <a:cs typeface="+mn-lt"/>
                <a:hlinkClick r:id="rId2"/>
              </a:rPr>
              <a:t>General Data Protection Regulation (GDPR)</a:t>
            </a:r>
            <a:r>
              <a:rPr lang="en-US" dirty="0">
                <a:ea typeface="+mn-lt"/>
                <a:cs typeface="+mn-lt"/>
              </a:rPr>
              <a:t> is the toughest privacy and security law in the world. </a:t>
            </a:r>
          </a:p>
          <a:p>
            <a:r>
              <a:rPr lang="en-US" dirty="0">
                <a:ea typeface="+mn-lt"/>
                <a:cs typeface="+mn-lt"/>
              </a:rPr>
              <a:t>Though it was drafted and passed by the European Union (EU), it imposes obligations onto organizations anywhere, so long as they target or collect data related to people in the EU. </a:t>
            </a:r>
          </a:p>
          <a:p>
            <a:r>
              <a:rPr lang="en-US" dirty="0">
                <a:ea typeface="+mn-lt"/>
                <a:cs typeface="+mn-lt"/>
              </a:rPr>
              <a:t>The regulation was put into effect on </a:t>
            </a:r>
            <a:r>
              <a:rPr lang="en-US" b="1" dirty="0">
                <a:ea typeface="+mn-lt"/>
                <a:cs typeface="+mn-lt"/>
              </a:rPr>
              <a:t>May 25, 2018. </a:t>
            </a:r>
          </a:p>
          <a:p>
            <a:r>
              <a:rPr lang="en-US" dirty="0">
                <a:ea typeface="+mn-lt"/>
                <a:cs typeface="+mn-lt"/>
              </a:rPr>
              <a:t>The GDPR will levy harsh fines against those who violate its privacy and security standards, with penalties reaching into the tens of millions of euros.</a:t>
            </a:r>
            <a:endParaRPr lang="en-US">
              <a:cs typeface="Calibri"/>
            </a:endParaRPr>
          </a:p>
        </p:txBody>
      </p:sp>
    </p:spTree>
    <p:extLst>
      <p:ext uri="{BB962C8B-B14F-4D97-AF65-F5344CB8AC3E}">
        <p14:creationId xmlns:p14="http://schemas.microsoft.com/office/powerpoint/2010/main" val="4290028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FC9BE17-9A7B-462D-AE50-3D87773873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n old photo of a group of people standing in front of a building&#10;&#10;Description automatically generated">
            <a:extLst>
              <a:ext uri="{FF2B5EF4-FFF2-40B4-BE49-F238E27FC236}">
                <a16:creationId xmlns:a16="http://schemas.microsoft.com/office/drawing/2014/main" id="{12646093-C4D7-41B9-B0AF-FBB782130977}"/>
              </a:ext>
            </a:extLst>
          </p:cNvPr>
          <p:cNvPicPr>
            <a:picLocks noChangeAspect="1"/>
          </p:cNvPicPr>
          <p:nvPr/>
        </p:nvPicPr>
        <p:blipFill rotWithShape="1">
          <a:blip r:embed="rId2"/>
          <a:srcRect t="714" r="27226" b="2927"/>
          <a:stretch/>
        </p:blipFill>
        <p:spPr>
          <a:xfrm>
            <a:off x="3523488" y="10"/>
            <a:ext cx="8668512" cy="6857990"/>
          </a:xfrm>
          <a:prstGeom prst="rect">
            <a:avLst/>
          </a:prstGeom>
        </p:spPr>
      </p:pic>
      <p:sp>
        <p:nvSpPr>
          <p:cNvPr id="19" name="Rectangle 18">
            <a:extLst>
              <a:ext uri="{FF2B5EF4-FFF2-40B4-BE49-F238E27FC236}">
                <a16:creationId xmlns:a16="http://schemas.microsoft.com/office/drawing/2014/main" id="{3EBE8569-6AEC-4B8C-8D53-2DE337CDBA6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3DDB406-E6EA-4C85-8AA3-00C325C0FC1B}"/>
              </a:ext>
            </a:extLst>
          </p:cNvPr>
          <p:cNvSpPr>
            <a:spLocks noGrp="1"/>
          </p:cNvSpPr>
          <p:nvPr>
            <p:ph type="title"/>
          </p:nvPr>
        </p:nvSpPr>
        <p:spPr>
          <a:xfrm>
            <a:off x="371094" y="1161288"/>
            <a:ext cx="3438144" cy="1124712"/>
          </a:xfrm>
        </p:spPr>
        <p:txBody>
          <a:bodyPr anchor="b">
            <a:normAutofit/>
          </a:bodyPr>
          <a:lstStyle/>
          <a:p>
            <a:r>
              <a:rPr lang="en-US" sz="2800" b="1" dirty="0">
                <a:cs typeface="Calibri Light"/>
              </a:rPr>
              <a:t>Why? Why is Data Protection important? </a:t>
            </a:r>
            <a:endParaRPr lang="en-US" sz="2800" b="1" dirty="0"/>
          </a:p>
        </p:txBody>
      </p:sp>
      <p:sp>
        <p:nvSpPr>
          <p:cNvPr id="21" name="Rectangle 20">
            <a:extLst>
              <a:ext uri="{FF2B5EF4-FFF2-40B4-BE49-F238E27FC236}">
                <a16:creationId xmlns:a16="http://schemas.microsoft.com/office/drawing/2014/main" id="{55D4142C-5077-457F-A6AD-3FECFDB396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3" name="Rectangle 22">
            <a:extLst>
              <a:ext uri="{FF2B5EF4-FFF2-40B4-BE49-F238E27FC236}">
                <a16:creationId xmlns:a16="http://schemas.microsoft.com/office/drawing/2014/main" id="{7A5F0580-5EE9-419F-96EE-B6529EF6E7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9144"/>
          </a:xfrm>
          <a:prstGeom prst="rect">
            <a:avLst/>
          </a:prstGeom>
          <a:solidFill>
            <a:srgbClr val="D5D5D5"/>
          </a:solidFill>
          <a:ln w="3175">
            <a:solidFill>
              <a:srgbClr val="D5D5D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F927A30-2837-4C12-8A6E-E905A854FAB3}"/>
              </a:ext>
            </a:extLst>
          </p:cNvPr>
          <p:cNvSpPr>
            <a:spLocks noGrp="1"/>
          </p:cNvSpPr>
          <p:nvPr>
            <p:ph idx="1"/>
          </p:nvPr>
        </p:nvSpPr>
        <p:spPr>
          <a:xfrm>
            <a:off x="371094" y="2718054"/>
            <a:ext cx="3438906" cy="3207258"/>
          </a:xfrm>
        </p:spPr>
        <p:txBody>
          <a:bodyPr vert="horz" lIns="91440" tIns="45720" rIns="91440" bIns="45720" rtlCol="0" anchor="t">
            <a:normAutofit/>
          </a:bodyPr>
          <a:lstStyle/>
          <a:p>
            <a:r>
              <a:rPr lang="en-US" sz="1700" dirty="0">
                <a:cs typeface="Calibri"/>
              </a:rPr>
              <a:t>European History – World War 2 </a:t>
            </a:r>
          </a:p>
          <a:p>
            <a:r>
              <a:rPr lang="en-US" sz="1700" dirty="0" smtClean="0">
                <a:cs typeface="Calibri"/>
              </a:rPr>
              <a:t>Eastern </a:t>
            </a:r>
            <a:r>
              <a:rPr lang="en-US" sz="1700" dirty="0">
                <a:cs typeface="Calibri"/>
              </a:rPr>
              <a:t>Europe because the demise of the Soviet Union. </a:t>
            </a:r>
          </a:p>
          <a:p>
            <a:endParaRPr lang="en-US" sz="1700" dirty="0">
              <a:cs typeface="Calibri"/>
            </a:endParaRPr>
          </a:p>
          <a:p>
            <a:endParaRPr lang="en-US" sz="1700" dirty="0">
              <a:cs typeface="Calibri"/>
            </a:endParaRPr>
          </a:p>
        </p:txBody>
      </p:sp>
      <p:pic>
        <p:nvPicPr>
          <p:cNvPr id="5" name="Picture 5" descr="Graphical user interface, application&#10;&#10;Description automatically generated">
            <a:extLst>
              <a:ext uri="{FF2B5EF4-FFF2-40B4-BE49-F238E27FC236}">
                <a16:creationId xmlns:a16="http://schemas.microsoft.com/office/drawing/2014/main" id="{8BEF8D01-31DC-49AC-98FB-3FECE1F3BF85}"/>
              </a:ext>
            </a:extLst>
          </p:cNvPr>
          <p:cNvPicPr>
            <a:picLocks noChangeAspect="1"/>
          </p:cNvPicPr>
          <p:nvPr/>
        </p:nvPicPr>
        <p:blipFill>
          <a:blip r:embed="rId3"/>
          <a:stretch>
            <a:fillRect/>
          </a:stretch>
        </p:blipFill>
        <p:spPr>
          <a:xfrm>
            <a:off x="987468" y="3982129"/>
            <a:ext cx="2743200" cy="1941743"/>
          </a:xfrm>
          <a:prstGeom prst="rect">
            <a:avLst/>
          </a:prstGeom>
        </p:spPr>
      </p:pic>
    </p:spTree>
    <p:extLst>
      <p:ext uri="{BB962C8B-B14F-4D97-AF65-F5344CB8AC3E}">
        <p14:creationId xmlns:p14="http://schemas.microsoft.com/office/powerpoint/2010/main" val="3401523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EE73255-8084-4DF9-BB0B-15EAC92E2CB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A97639-B279-4391-891B-989ED36B4CDA}"/>
              </a:ext>
            </a:extLst>
          </p:cNvPr>
          <p:cNvSpPr>
            <a:spLocks noGrp="1"/>
          </p:cNvSpPr>
          <p:nvPr>
            <p:ph type="title"/>
          </p:nvPr>
        </p:nvSpPr>
        <p:spPr>
          <a:xfrm>
            <a:off x="603938" y="640081"/>
            <a:ext cx="2608655" cy="5257799"/>
          </a:xfrm>
        </p:spPr>
        <p:txBody>
          <a:bodyPr vert="horz" lIns="91440" tIns="45720" rIns="91440" bIns="45720" rtlCol="0" anchor="ctr">
            <a:normAutofit/>
          </a:bodyPr>
          <a:lstStyle/>
          <a:p>
            <a:r>
              <a:rPr lang="en-US" sz="3600" b="1" dirty="0">
                <a:solidFill>
                  <a:srgbClr val="2C2C2C"/>
                </a:solidFill>
                <a:cs typeface="Calibri Light"/>
              </a:rPr>
              <a:t>All DATA must be:</a:t>
            </a:r>
            <a:r>
              <a:rPr lang="en-US" sz="3600" dirty="0">
                <a:solidFill>
                  <a:srgbClr val="2C2C2C"/>
                </a:solidFill>
                <a:cs typeface="Calibri Light"/>
              </a:rPr>
              <a:t> </a:t>
            </a:r>
            <a:endParaRPr lang="en-US" sz="3600" dirty="0">
              <a:solidFill>
                <a:srgbClr val="2C2C2C"/>
              </a:solidFill>
            </a:endParaRPr>
          </a:p>
        </p:txBody>
      </p:sp>
      <p:sp>
        <p:nvSpPr>
          <p:cNvPr id="11" name="Rounded Rectangle 9">
            <a:extLst>
              <a:ext uri="{FF2B5EF4-FFF2-40B4-BE49-F238E27FC236}">
                <a16:creationId xmlns:a16="http://schemas.microsoft.com/office/drawing/2014/main" id="{67048353-8981-459A-9BC6-9711CE462E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0067"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Table&#10;&#10;Description automatically generated">
            <a:extLst>
              <a:ext uri="{FF2B5EF4-FFF2-40B4-BE49-F238E27FC236}">
                <a16:creationId xmlns:a16="http://schemas.microsoft.com/office/drawing/2014/main" id="{B7BB58BD-2F98-428A-A6B5-24BC170EEC26}"/>
              </a:ext>
            </a:extLst>
          </p:cNvPr>
          <p:cNvPicPr>
            <a:picLocks noGrp="1" noChangeAspect="1"/>
          </p:cNvPicPr>
          <p:nvPr>
            <p:ph idx="1"/>
          </p:nvPr>
        </p:nvPicPr>
        <p:blipFill rotWithShape="1">
          <a:blip r:embed="rId2"/>
          <a:srcRect t="3521" b="5152"/>
          <a:stretch/>
        </p:blipFill>
        <p:spPr>
          <a:xfrm>
            <a:off x="4062964" y="942538"/>
            <a:ext cx="7163222" cy="4808332"/>
          </a:xfrm>
          <a:prstGeom prst="rect">
            <a:avLst/>
          </a:prstGeom>
          <a:effectLst/>
        </p:spPr>
      </p:pic>
    </p:spTree>
    <p:extLst>
      <p:ext uri="{BB962C8B-B14F-4D97-AF65-F5344CB8AC3E}">
        <p14:creationId xmlns:p14="http://schemas.microsoft.com/office/powerpoint/2010/main" val="196542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2485EE-E25E-48CF-939D-E7F56CDBD0FF}"/>
              </a:ext>
            </a:extLst>
          </p:cNvPr>
          <p:cNvSpPr>
            <a:spLocks noGrp="1"/>
          </p:cNvSpPr>
          <p:nvPr>
            <p:ph type="title"/>
          </p:nvPr>
        </p:nvSpPr>
        <p:spPr>
          <a:xfrm>
            <a:off x="686834" y="1153572"/>
            <a:ext cx="3200400" cy="4461163"/>
          </a:xfrm>
        </p:spPr>
        <p:txBody>
          <a:bodyPr>
            <a:normAutofit/>
          </a:bodyPr>
          <a:lstStyle/>
          <a:p>
            <a:r>
              <a:rPr lang="en-US" dirty="0">
                <a:solidFill>
                  <a:srgbClr val="FFFFFF"/>
                </a:solidFill>
                <a:cs typeface="Calibri Light"/>
              </a:rPr>
              <a:t>EU Law: Directives v.</a:t>
            </a:r>
            <a:br>
              <a:rPr lang="en-US" dirty="0">
                <a:solidFill>
                  <a:srgbClr val="FFFFFF"/>
                </a:solidFill>
                <a:cs typeface="Calibri Light"/>
              </a:rPr>
            </a:br>
            <a:r>
              <a:rPr lang="en-US" dirty="0">
                <a:solidFill>
                  <a:srgbClr val="FFFFFF"/>
                </a:solidFill>
                <a:cs typeface="Calibri Light"/>
              </a:rPr>
              <a:t> Regulations</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527E99F-4681-4B86-B74F-E42E861BBA13}"/>
              </a:ext>
            </a:extLst>
          </p:cNvPr>
          <p:cNvSpPr>
            <a:spLocks noGrp="1"/>
          </p:cNvSpPr>
          <p:nvPr>
            <p:ph idx="1"/>
          </p:nvPr>
        </p:nvSpPr>
        <p:spPr>
          <a:xfrm>
            <a:off x="4447308" y="591344"/>
            <a:ext cx="6906491" cy="5585619"/>
          </a:xfrm>
        </p:spPr>
        <p:txBody>
          <a:bodyPr anchor="ctr">
            <a:normAutofit fontScale="92500" lnSpcReduction="10000"/>
          </a:bodyPr>
          <a:lstStyle/>
          <a:p>
            <a:r>
              <a:rPr lang="en-US" dirty="0">
                <a:ea typeface="+mn-lt"/>
                <a:cs typeface="+mn-lt"/>
              </a:rPr>
              <a:t>A </a:t>
            </a:r>
            <a:r>
              <a:rPr lang="en-US" b="1" dirty="0">
                <a:solidFill>
                  <a:srgbClr val="FF0000"/>
                </a:solidFill>
                <a:ea typeface="+mn-lt"/>
                <a:cs typeface="+mn-lt"/>
              </a:rPr>
              <a:t>"regulation"</a:t>
            </a:r>
            <a:r>
              <a:rPr lang="en-US" dirty="0">
                <a:ea typeface="+mn-lt"/>
                <a:cs typeface="+mn-lt"/>
              </a:rPr>
              <a:t> is a binding legislative act. It must be applied in its entirety across the EU. For example, when the EU wanted to make sure that there are common safeguards on goods imported from outside the EU, the Council adopted a regulation.</a:t>
            </a:r>
          </a:p>
          <a:p>
            <a:r>
              <a:rPr lang="en-US" dirty="0">
                <a:ea typeface="+mn-lt"/>
                <a:cs typeface="+mn-lt"/>
              </a:rPr>
              <a:t>A </a:t>
            </a:r>
            <a:r>
              <a:rPr lang="en-US" b="1" dirty="0">
                <a:solidFill>
                  <a:srgbClr val="FF0000"/>
                </a:solidFill>
                <a:ea typeface="+mn-lt"/>
                <a:cs typeface="+mn-lt"/>
              </a:rPr>
              <a:t>"directive"</a:t>
            </a:r>
            <a:r>
              <a:rPr lang="en-US" dirty="0">
                <a:ea typeface="+mn-lt"/>
                <a:cs typeface="+mn-lt"/>
              </a:rPr>
              <a:t> is a legislative act that sets out a goal that all EU countries must achieve. However, it is up to the individual countries to devise their own laws on how to reach these goals. One example is the EU consumer rights directive, which strengthens rights for consumers across the EU, for example by eliminating hidden charges and costs on the internet and extending the period under which consumers can withdraw from a sales contract.</a:t>
            </a:r>
            <a:endParaRPr lang="en-US" dirty="0"/>
          </a:p>
          <a:p>
            <a:endParaRPr lang="en-US" dirty="0">
              <a:cs typeface="Calibri"/>
            </a:endParaRPr>
          </a:p>
        </p:txBody>
      </p:sp>
    </p:spTree>
    <p:extLst>
      <p:ext uri="{BB962C8B-B14F-4D97-AF65-F5344CB8AC3E}">
        <p14:creationId xmlns:p14="http://schemas.microsoft.com/office/powerpoint/2010/main" val="3425406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7AE3F80-5538-4BA2-90C2-CD0C2C05ECB4}"/>
              </a:ext>
            </a:extLst>
          </p:cNvPr>
          <p:cNvSpPr>
            <a:spLocks noGrp="1"/>
          </p:cNvSpPr>
          <p:nvPr>
            <p:ph type="title"/>
          </p:nvPr>
        </p:nvSpPr>
        <p:spPr>
          <a:xfrm>
            <a:off x="838200" y="365125"/>
            <a:ext cx="10515600" cy="1325563"/>
          </a:xfrm>
        </p:spPr>
        <p:txBody>
          <a:bodyPr>
            <a:normAutofit fontScale="90000"/>
          </a:bodyPr>
          <a:lstStyle/>
          <a:p>
            <a:r>
              <a:rPr lang="en-US" b="1" dirty="0">
                <a:latin typeface="Calibri"/>
                <a:cs typeface="Calibri"/>
              </a:rPr>
              <a:t/>
            </a:r>
            <a:br>
              <a:rPr lang="en-US" b="1" dirty="0">
                <a:latin typeface="Calibri"/>
                <a:cs typeface="Calibri"/>
              </a:rPr>
            </a:br>
            <a:r>
              <a:rPr lang="en-US" b="1" dirty="0">
                <a:latin typeface="Calibri"/>
                <a:cs typeface="Calibri"/>
              </a:rPr>
              <a:t>European law</a:t>
            </a:r>
            <a:r>
              <a:rPr lang="en-US" dirty="0">
                <a:latin typeface="Calibri"/>
                <a:cs typeface="Calibri"/>
              </a:rPr>
              <a:t> has precedence </a:t>
            </a:r>
            <a:r>
              <a:rPr lang="en-US" b="1" dirty="0">
                <a:latin typeface="Calibri"/>
                <a:cs typeface="Calibri"/>
              </a:rPr>
              <a:t>over national laws</a:t>
            </a:r>
            <a:endParaRPr lang="en-US" dirty="0">
              <a:latin typeface="Calibri"/>
              <a:ea typeface="+mj-lt"/>
              <a:cs typeface="Calibri"/>
            </a:endParaRPr>
          </a:p>
          <a:p>
            <a:endParaRPr lang="en-US" dirty="0">
              <a:cs typeface="Calibri Light"/>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F7FD9C6-9CCF-4A72-A619-E48B23D733F3}"/>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0" indent="0">
              <a:buNone/>
            </a:pPr>
            <a:r>
              <a:rPr lang="en-US" sz="2000" dirty="0">
                <a:ea typeface="+mn-lt"/>
                <a:cs typeface="+mn-lt"/>
              </a:rPr>
              <a:t>If a </a:t>
            </a:r>
            <a:r>
              <a:rPr lang="en-US" sz="2000" b="1" dirty="0">
                <a:ea typeface="+mn-lt"/>
                <a:cs typeface="+mn-lt"/>
              </a:rPr>
              <a:t>national</a:t>
            </a:r>
            <a:r>
              <a:rPr lang="en-US" sz="2000" dirty="0">
                <a:ea typeface="+mn-lt"/>
                <a:cs typeface="+mn-lt"/>
              </a:rPr>
              <a:t> rule is contrary to a </a:t>
            </a:r>
            <a:r>
              <a:rPr lang="en-US" sz="2000" b="1" dirty="0">
                <a:ea typeface="+mn-lt"/>
                <a:cs typeface="+mn-lt"/>
              </a:rPr>
              <a:t>European</a:t>
            </a:r>
            <a:r>
              <a:rPr lang="en-US" sz="2000" dirty="0">
                <a:ea typeface="+mn-lt"/>
                <a:cs typeface="+mn-lt"/>
              </a:rPr>
              <a:t> provision, be in contained in a Regulation or a Directive, Member States' authorities must apply the </a:t>
            </a:r>
            <a:r>
              <a:rPr lang="en-US" sz="2000" b="1" dirty="0">
                <a:ea typeface="+mn-lt"/>
                <a:cs typeface="+mn-lt"/>
              </a:rPr>
              <a:t>European</a:t>
            </a:r>
            <a:r>
              <a:rPr lang="en-US" sz="2000" dirty="0">
                <a:ea typeface="+mn-lt"/>
                <a:cs typeface="+mn-lt"/>
              </a:rPr>
              <a:t> provision. </a:t>
            </a:r>
            <a:endParaRPr lang="en-US"/>
          </a:p>
          <a:p>
            <a:pPr marL="0" indent="0">
              <a:buNone/>
            </a:pPr>
            <a:r>
              <a:rPr lang="en-US" sz="2000" dirty="0">
                <a:ea typeface="+mn-lt"/>
                <a:cs typeface="+mn-lt"/>
              </a:rPr>
              <a:t>The European Court of Justice has even ruled that </a:t>
            </a:r>
            <a:r>
              <a:rPr lang="en-US" sz="2000" b="1" dirty="0">
                <a:ea typeface="+mn-lt"/>
                <a:cs typeface="+mn-lt"/>
              </a:rPr>
              <a:t>national constitutions</a:t>
            </a:r>
            <a:r>
              <a:rPr lang="en-US" sz="2000" dirty="0">
                <a:ea typeface="+mn-lt"/>
                <a:cs typeface="+mn-lt"/>
              </a:rPr>
              <a:t> should also be subject to the precedence principle.</a:t>
            </a:r>
          </a:p>
          <a:p>
            <a:pPr marL="0" indent="0">
              <a:buNone/>
            </a:pPr>
            <a:r>
              <a:rPr lang="en-US" sz="2000" dirty="0">
                <a:ea typeface="+mn-lt"/>
                <a:cs typeface="+mn-lt"/>
              </a:rPr>
              <a:t>EU law is superior to national law. This means that Ireland (along with other member states) cannot pass national laws that contradict EU laws. It also means that an EU law can over-rule an Irish law, even if that Irish law was enacted before the EU law came into effect.</a:t>
            </a:r>
            <a:endParaRPr lang="en-US" sz="2000" dirty="0">
              <a:cs typeface="Calibri" panose="020F0502020204030204"/>
            </a:endParaRPr>
          </a:p>
          <a:p>
            <a:pPr marL="0" indent="0">
              <a:buNone/>
            </a:pPr>
            <a:r>
              <a:rPr lang="en-US" sz="2000" b="1" dirty="0"/>
              <a:t>Direct effect: </a:t>
            </a:r>
            <a:r>
              <a:rPr lang="en-US" sz="2000" dirty="0">
                <a:ea typeface="+mn-lt"/>
                <a:cs typeface="+mn-lt"/>
              </a:rPr>
              <a:t>As well as being superior to national law, some EU law has direct effect on its citizens. This means that you as a citizen of Europe can rely on EU law in court even in situations where there is no national law in place. Direct effect only applies to EU laws that are binding, clear, precise and unconditional.</a:t>
            </a:r>
            <a:endParaRPr lang="en-US" sz="2000" dirty="0">
              <a:cs typeface="Calibri"/>
            </a:endParaRPr>
          </a:p>
          <a:p>
            <a:pPr marL="0" indent="0">
              <a:buNone/>
            </a:pPr>
            <a:endParaRPr lang="en-US" sz="2000">
              <a:cs typeface="Calibri"/>
            </a:endParaRPr>
          </a:p>
        </p:txBody>
      </p:sp>
    </p:spTree>
    <p:extLst>
      <p:ext uri="{BB962C8B-B14F-4D97-AF65-F5344CB8AC3E}">
        <p14:creationId xmlns:p14="http://schemas.microsoft.com/office/powerpoint/2010/main" val="1734820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B0023F-DFF6-42B5-934F-AF204184E700}"/>
              </a:ext>
            </a:extLst>
          </p:cNvPr>
          <p:cNvSpPr>
            <a:spLocks noGrp="1"/>
          </p:cNvSpPr>
          <p:nvPr>
            <p:ph type="title"/>
          </p:nvPr>
        </p:nvSpPr>
        <p:spPr>
          <a:xfrm>
            <a:off x="686834" y="1153572"/>
            <a:ext cx="3200400" cy="4461163"/>
          </a:xfrm>
        </p:spPr>
        <p:txBody>
          <a:bodyPr>
            <a:normAutofit/>
          </a:bodyPr>
          <a:lstStyle/>
          <a:p>
            <a:r>
              <a:rPr lang="en-US" sz="3700">
                <a:solidFill>
                  <a:srgbClr val="FFFFFF"/>
                </a:solidFill>
                <a:cs typeface="Calibri Light"/>
              </a:rPr>
              <a:t>What happens if State still refuses survivors access to their personal data? </a:t>
            </a:r>
            <a:endParaRPr lang="en-US" sz="37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7BE2040-93C4-4422-98C6-91E33FF63188}"/>
              </a:ext>
            </a:extLst>
          </p:cNvPr>
          <p:cNvSpPr>
            <a:spLocks noGrp="1"/>
          </p:cNvSpPr>
          <p:nvPr>
            <p:ph idx="1"/>
          </p:nvPr>
        </p:nvSpPr>
        <p:spPr>
          <a:xfrm>
            <a:off x="4167272" y="591344"/>
            <a:ext cx="7186527" cy="5585619"/>
          </a:xfrm>
        </p:spPr>
        <p:txBody>
          <a:bodyPr anchor="ctr">
            <a:normAutofit/>
          </a:bodyPr>
          <a:lstStyle/>
          <a:p>
            <a:r>
              <a:rPr lang="en-US" dirty="0">
                <a:cs typeface="Calibri"/>
              </a:rPr>
              <a:t>Individuals can complain to the Data Protection Commissioner</a:t>
            </a:r>
          </a:p>
          <a:p>
            <a:r>
              <a:rPr lang="en-US" dirty="0">
                <a:ea typeface="+mn-lt"/>
                <a:cs typeface="+mn-lt"/>
                <a:hlinkClick r:id="rId2"/>
              </a:rPr>
              <a:t>https://www.dataprotection.ie/en/individuals</a:t>
            </a:r>
            <a:endParaRPr lang="en-US" dirty="0">
              <a:cs typeface="Calibri"/>
            </a:endParaRPr>
          </a:p>
          <a:p>
            <a:r>
              <a:rPr lang="en-US" dirty="0">
                <a:cs typeface="Calibri"/>
              </a:rPr>
              <a:t>Individuals can sue government of Ireland in the European Court of Justice </a:t>
            </a:r>
          </a:p>
          <a:p>
            <a:r>
              <a:rPr lang="en-US" dirty="0">
                <a:ea typeface="+mn-lt"/>
                <a:cs typeface="+mn-lt"/>
                <a:hlinkClick r:id="rId3"/>
              </a:rPr>
              <a:t>https://ec.europa.eu/info/aid-development-cooperation-fundamental-rights/your-rights-eu_en</a:t>
            </a:r>
            <a:endParaRPr lang="en-US" dirty="0">
              <a:ea typeface="+mn-lt"/>
              <a:cs typeface="+mn-lt"/>
            </a:endParaRPr>
          </a:p>
          <a:p>
            <a:pPr marL="0" indent="0">
              <a:buNone/>
            </a:pPr>
            <a:endParaRPr lang="en-US" dirty="0">
              <a:ea typeface="+mn-lt"/>
              <a:cs typeface="+mn-lt"/>
            </a:endParaRPr>
          </a:p>
        </p:txBody>
      </p:sp>
    </p:spTree>
    <p:extLst>
      <p:ext uri="{BB962C8B-B14F-4D97-AF65-F5344CB8AC3E}">
        <p14:creationId xmlns:p14="http://schemas.microsoft.com/office/powerpoint/2010/main" val="8117876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55A547D8E0B1A44A5B7139CF18CAAD2" ma:contentTypeVersion="2" ma:contentTypeDescription="Create a new document." ma:contentTypeScope="" ma:versionID="e646e06c25591a71a464d57d7b377093">
  <xsd:schema xmlns:xsd="http://www.w3.org/2001/XMLSchema" xmlns:xs="http://www.w3.org/2001/XMLSchema" xmlns:p="http://schemas.microsoft.com/office/2006/metadata/properties" xmlns:ns2="02d85f32-5f99-4677-a50a-54dc1da4c908" targetNamespace="http://schemas.microsoft.com/office/2006/metadata/properties" ma:root="true" ma:fieldsID="0f151d9236025bfc9b869811975488de" ns2:_="">
    <xsd:import namespace="02d85f32-5f99-4677-a50a-54dc1da4c908"/>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d85f32-5f99-4677-a50a-54dc1da4c9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F04DC61-69AB-4AC6-A366-3A0FE2A45EE7}">
  <ds:schemaRefs>
    <ds:schemaRef ds:uri="http://purl.org/dc/elements/1.1/"/>
    <ds:schemaRef ds:uri="http://schemas.microsoft.com/office/2006/metadata/properties"/>
    <ds:schemaRef ds:uri="898ab6b9-89e5-44f0-94d4-142f66791ddd"/>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www.w3.org/XML/1998/namespace"/>
    <ds:schemaRef ds:uri="http://purl.org/dc/terms/"/>
  </ds:schemaRefs>
</ds:datastoreItem>
</file>

<file path=customXml/itemProps2.xml><?xml version="1.0" encoding="utf-8"?>
<ds:datastoreItem xmlns:ds="http://schemas.openxmlformats.org/officeDocument/2006/customXml" ds:itemID="{EA096239-D6EB-4AA4-BA38-2D4E865F7BDD}">
  <ds:schemaRefs>
    <ds:schemaRef ds:uri="http://schemas.microsoft.com/sharepoint/v3/contenttype/forms"/>
  </ds:schemaRefs>
</ds:datastoreItem>
</file>

<file path=customXml/itemProps3.xml><?xml version="1.0" encoding="utf-8"?>
<ds:datastoreItem xmlns:ds="http://schemas.openxmlformats.org/officeDocument/2006/customXml" ds:itemID="{59581969-200A-4EA4-85DA-B22468EF7659}"/>
</file>

<file path=docProps/app.xml><?xml version="1.0" encoding="utf-8"?>
<Properties xmlns="http://schemas.openxmlformats.org/officeDocument/2006/extended-properties" xmlns:vt="http://schemas.openxmlformats.org/officeDocument/2006/docPropsVTypes">
  <Template>office theme</Template>
  <TotalTime>18</TotalTime>
  <Words>290</Words>
  <Application>Microsoft Office PowerPoint</Application>
  <PresentationFormat>Widescreen</PresentationFormat>
  <Paragraphs>40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When EU v. Irish Law clashes  Business Law  Business Studies - 2020-2021 Yvonne Kelly  </vt:lpstr>
      <vt:lpstr>What happens when EU v. Irish Law clash?  CASE-STUDY</vt:lpstr>
      <vt:lpstr>The 2004 Act v. GDPR</vt:lpstr>
      <vt:lpstr>What is GDPR? </vt:lpstr>
      <vt:lpstr>Why? Why is Data Protection important? </vt:lpstr>
      <vt:lpstr>All DATA must be: </vt:lpstr>
      <vt:lpstr>EU Law: Directives v.  Regulations</vt:lpstr>
      <vt:lpstr> European law has precedence over national laws </vt:lpstr>
      <vt:lpstr>What happens if State still refuses survivors access to their personal data?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Yvonne Kelly</dc:creator>
  <cp:lastModifiedBy>Yvonne Kelly</cp:lastModifiedBy>
  <cp:revision>294</cp:revision>
  <dcterms:created xsi:type="dcterms:W3CDTF">2020-11-12T23:51:23Z</dcterms:created>
  <dcterms:modified xsi:type="dcterms:W3CDTF">2020-11-27T09:42:04Z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0x010100B55A547D8E0B1A44A5B7139CF18CAAD2</vt:lpwstr>
  </property>
</Properties>
</file>